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9" r:id="rId1"/>
  </p:sldMasterIdLst>
  <p:notesMasterIdLst>
    <p:notesMasterId r:id="rId36"/>
  </p:notesMasterIdLst>
  <p:handoutMasterIdLst>
    <p:handoutMasterId r:id="rId37"/>
  </p:handoutMasterIdLst>
  <p:sldIdLst>
    <p:sldId id="460" r:id="rId2"/>
    <p:sldId id="375" r:id="rId3"/>
    <p:sldId id="377" r:id="rId4"/>
    <p:sldId id="516" r:id="rId5"/>
    <p:sldId id="478" r:id="rId6"/>
    <p:sldId id="479" r:id="rId7"/>
    <p:sldId id="484" r:id="rId8"/>
    <p:sldId id="398" r:id="rId9"/>
    <p:sldId id="432" r:id="rId10"/>
    <p:sldId id="480" r:id="rId11"/>
    <p:sldId id="481" r:id="rId12"/>
    <p:sldId id="483" r:id="rId13"/>
    <p:sldId id="482" r:id="rId14"/>
    <p:sldId id="384" r:id="rId15"/>
    <p:sldId id="486" r:id="rId16"/>
    <p:sldId id="487" r:id="rId17"/>
    <p:sldId id="488" r:id="rId18"/>
    <p:sldId id="491" r:id="rId19"/>
    <p:sldId id="497" r:id="rId20"/>
    <p:sldId id="51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19" r:id="rId29"/>
    <p:sldId id="541" r:id="rId30"/>
    <p:sldId id="520" r:id="rId31"/>
    <p:sldId id="521" r:id="rId32"/>
    <p:sldId id="510" r:id="rId33"/>
    <p:sldId id="513" r:id="rId34"/>
    <p:sldId id="514" r:id="rId35"/>
  </p:sldIdLst>
  <p:sldSz cx="12192000" cy="6858000"/>
  <p:notesSz cx="7315200" cy="9601200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D"/>
    <a:srgbClr val="FFF16B"/>
    <a:srgbClr val="33CC33"/>
    <a:srgbClr val="3333FF"/>
    <a:srgbClr val="FFFF00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1"/>
    <p:restoredTop sz="94762"/>
  </p:normalViewPr>
  <p:slideViewPr>
    <p:cSldViewPr snapToGrid="0">
      <p:cViewPr varScale="1">
        <p:scale>
          <a:sx n="121" d="100"/>
          <a:sy n="121" d="100"/>
        </p:scale>
        <p:origin x="2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40C18FC-EE2D-42E8-B71B-E316FD6071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7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200DAEC-8020-4CF7-A90A-331E0EE17C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2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latin typeface="Calibri"/>
              <a:cs typeface="Calibri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latin typeface="Calibri"/>
                <a:cs typeface="Calibri"/>
              </a:rPr>
              <a:t>Note: pretty short lecture, good one to present mini-contest results or anything else not </a:t>
            </a:r>
            <a:r>
              <a:rPr lang="en-US" sz="1200" baseline="0">
                <a:latin typeface="Calibri"/>
                <a:cs typeface="Calibri"/>
              </a:rPr>
              <a:t>exactly lecture.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60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C31FDCF-3A5F-45BB-BE78-2255FC240CFB}" type="slidenum">
              <a:rPr lang="en-US" sz="1300"/>
              <a:pPr eaLnBrk="1" hangingPunct="1"/>
              <a:t>26</a:t>
            </a:fld>
            <a:endParaRPr lang="en-US" sz="13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150C38-8F90-468C-8ADD-18932126F018}" type="slidenum">
              <a:rPr lang="en-US" sz="1300"/>
              <a:pPr eaLnBrk="1" hangingPunct="1"/>
              <a:t>27</a:t>
            </a:fld>
            <a:endParaRPr lang="en-US" sz="13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</a:t>
            </a:r>
            <a:r>
              <a:rPr lang="en-US" baseline="0" dirty="0"/>
              <a:t>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3</a:t>
            </a:fld>
            <a:endParaRPr 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Add conditional independence</a:t>
            </a:r>
            <a:r>
              <a:rPr lang="en-US" baseline="0" dirty="0">
                <a:latin typeface="Arial" pitchFamily="34" charset="0"/>
                <a:ea typeface="ＭＳ Ｐゴシック" pitchFamily="34" charset="-128"/>
              </a:rPr>
              <a:t> consequences here</a:t>
            </a:r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18</a:t>
            </a:fld>
            <a:endParaRPr 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some demo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0D98D4-78BC-410E-807E-3CF904F29929}" type="slidenum">
              <a:rPr lang="en-US" sz="1300"/>
              <a:pPr eaLnBrk="1" hangingPunct="1"/>
              <a:t>21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67A021-EE08-411B-BCD8-80D56E705DA8}" type="slidenum">
              <a:rPr lang="en-US" sz="1300"/>
              <a:pPr eaLnBrk="1" hangingPunct="1"/>
              <a:t>22</a:t>
            </a:fld>
            <a:endParaRPr lang="en-US" sz="13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1D1D66-829D-40F7-87E0-0A1B418824B1}" type="slidenum">
              <a:rPr lang="en-US" sz="1300"/>
              <a:pPr eaLnBrk="1" hangingPunct="1"/>
              <a:t>23</a:t>
            </a:fld>
            <a:endParaRPr lang="en-US" sz="13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6F41D82-CFF6-49DA-BB1F-0BF0014E07B6}" type="slidenum">
              <a:rPr lang="en-US" sz="1300"/>
              <a:pPr eaLnBrk="1" hangingPunct="1"/>
              <a:t>24</a:t>
            </a:fld>
            <a:endParaRPr lang="en-US" sz="13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F25A04-AD2E-44F3-AFC4-F98EA25C7AF0}" type="slidenum">
              <a:rPr lang="en-US" sz="1300"/>
              <a:pPr eaLnBrk="1" hangingPunct="1"/>
              <a:t>25</a:t>
            </a:fld>
            <a:endParaRPr lang="en-US" sz="13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837CE-2868-4A24-AB49-9D6ECFAE04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C6A190-8AB7-4691-9B1A-A7A256B1BA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A2BF44-F5DC-417D-9079-2D30838383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A20002-19F1-4774-AF43-286B6C1B40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36B34-1B90-46F4-A9FD-203AD0F3FE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1737EC-F46C-4BDE-97B4-414C27CD35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094C94-7C12-4DBB-8C4A-35B5A4CE2B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8BA95B-2345-4C5A-9B56-F1F9E0D05A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73B8CD-5DCF-4A13-886D-84358CFE1E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A8097-C3C0-403A-AC97-EA80930ED7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64B70B-A198-4F20-B03F-8CDDBD2584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517FA1F-2885-4781-AF47-C9AEB50C4E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Markov Models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2" y="2971800"/>
            <a:ext cx="6790812" cy="1495832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152792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81126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1: &lt;0.6,0.4&gt;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2?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0.6&lt;0.9,0.1&gt; + 0.4&lt;0.3,0.7&gt; = &lt;0.66,0.34&gt;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03362"/>
              </p:ext>
            </p:extLst>
          </p:nvPr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1181100"/>
            <a:ext cx="448083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7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2: &lt;0.66,0.34&gt;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3?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0.66&lt;0.9,0.1&gt; + 0.34&lt;0.3,0.7&gt; = &lt;0.696,0.304&gt;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03362"/>
              </p:ext>
            </p:extLst>
          </p:nvPr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1181100"/>
            <a:ext cx="448083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algorithm (simple form)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state at time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r>
              <a:rPr lang="en-US" dirty="0">
                <a:solidFill>
                  <a:srgbClr val="000090"/>
                </a:solidFill>
              </a:rPr>
              <a:t>Iterate this update starting at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=0</a:t>
            </a:r>
            <a:endParaRPr lang="en-US" dirty="0">
              <a:solidFill>
                <a:srgbClr val="00009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4953000" y="1447800"/>
            <a:ext cx="2209800" cy="685800"/>
          </a:xfrm>
          <a:prstGeom prst="wedgeRoundRectCallout">
            <a:avLst>
              <a:gd name="adj1" fmla="val -88649"/>
              <a:gd name="adj2" fmla="val 19398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Probability from previous iteration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7086600" y="1905000"/>
            <a:ext cx="2209800" cy="685800"/>
          </a:xfrm>
          <a:prstGeom prst="wedgeRoundRectCallout">
            <a:avLst>
              <a:gd name="adj1" fmla="val -77730"/>
              <a:gd name="adj2" fmla="val 147685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Transition model</a:t>
            </a:r>
          </a:p>
        </p:txBody>
      </p:sp>
    </p:spTree>
    <p:extLst>
      <p:ext uri="{BB962C8B-B14F-4D97-AF65-F5344CB8AC3E}">
        <p14:creationId xmlns:p14="http://schemas.microsoft.com/office/powerpoint/2010/main" val="70029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same thing in linear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What is the weather like at time 2?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0.6&lt;0.9,0.1&gt; + 0.4&lt;0.3,0.7&gt; = &lt;0.66,0.34&gt;</a:t>
            </a:r>
          </a:p>
          <a:p>
            <a:r>
              <a:rPr lang="en-US" dirty="0"/>
              <a:t>In matrix-vector form: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=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  <a:p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rgbClr val="000090"/>
                </a:solidFill>
                <a:latin typeface="Calibri"/>
                <a:cs typeface="Calibri"/>
              </a:rPr>
              <a:t>I.e., multiply by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30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000090"/>
                </a:solidFill>
                <a:latin typeface="Calibri"/>
                <a:cs typeface="Calibri"/>
              </a:rPr>
              <a:t>, transpose of transition matrix</a:t>
            </a:r>
            <a:endParaRPr lang="en-US" dirty="0">
              <a:solidFill>
                <a:srgbClr val="000090"/>
              </a:solidFill>
            </a:endParaRPr>
          </a:p>
          <a:p>
            <a:pPr marL="457176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666622"/>
              </p:ext>
            </p:extLst>
          </p:nvPr>
        </p:nvGraphicFramePr>
        <p:xfrm>
          <a:off x="8382000" y="27051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87600" y="3302000"/>
            <a:ext cx="890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0.9 0.3</a:t>
            </a:r>
          </a:p>
          <a:p>
            <a:r>
              <a:rPr lang="en-US" dirty="0">
                <a:solidFill>
                  <a:srgbClr val="CC00CC"/>
                </a:solidFill>
              </a:rPr>
              <a:t>0.1 0.7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3300" y="3289300"/>
            <a:ext cx="505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0.6</a:t>
            </a:r>
          </a:p>
          <a:p>
            <a:r>
              <a:rPr lang="en-US" dirty="0">
                <a:solidFill>
                  <a:srgbClr val="CC00CC"/>
                </a:solidFill>
              </a:rPr>
              <a:t>0.4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84700" y="3289300"/>
            <a:ext cx="63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0.66</a:t>
            </a:r>
          </a:p>
          <a:p>
            <a:r>
              <a:rPr lang="en-US" dirty="0">
                <a:solidFill>
                  <a:srgbClr val="CC00CC"/>
                </a:solidFill>
              </a:rPr>
              <a:t>0.34</a:t>
            </a:r>
          </a:p>
        </p:txBody>
      </p:sp>
    </p:spTree>
    <p:extLst>
      <p:ext uri="{BB962C8B-B14F-4D97-AF65-F5344CB8AC3E}">
        <p14:creationId xmlns:p14="http://schemas.microsoft.com/office/powerpoint/2010/main" val="419889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3" y="5025820"/>
            <a:ext cx="7161608" cy="1832178"/>
          </a:xfrm>
          <a:prstGeom prst="rect">
            <a:avLst/>
          </a:prstGeom>
        </p:spPr>
      </p:pic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Distributions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The limiting distribution is called the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stationary distribution</a:t>
            </a: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baseline="-25000" dirty="0">
                <a:solidFill>
                  <a:srgbClr val="CC0000"/>
                </a:solidFill>
                <a:latin typeface="cmsy10" pitchFamily="34" charset="0"/>
                <a:ea typeface="ＭＳ Ｐゴシック" pitchFamily="34" charset="-128"/>
              </a:rPr>
              <a:t>  </a:t>
            </a:r>
            <a:r>
              <a:rPr lang="en-US" dirty="0">
                <a:ea typeface="ＭＳ Ｐゴシック" pitchFamily="34" charset="-128"/>
              </a:rPr>
              <a:t>of the chain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It satisfies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dirty="0">
                <a:solidFill>
                  <a:srgbClr val="CC00CC"/>
                </a:solidFill>
                <a:latin typeface="cmsy10" pitchFamily="34" charset="0"/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latin typeface="cmsy10" pitchFamily="34" charset="0"/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400" baseline="-25000" dirty="0">
                <a:solidFill>
                  <a:srgbClr val="CC0000"/>
                </a:solidFill>
                <a:latin typeface="cmsy10" pitchFamily="34" charset="0"/>
              </a:rPr>
              <a:t>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30000" dirty="0">
                <a:solidFill>
                  <a:srgbClr val="CC00CC"/>
                </a:solidFill>
                <a:latin typeface="Calibri"/>
                <a:cs typeface="Calibri"/>
              </a:rPr>
              <a:t>T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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0090"/>
                </a:solidFill>
                <a:sym typeface="Symbol"/>
              </a:rPr>
              <a:t>Solving for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dirty="0">
                <a:solidFill>
                  <a:srgbClr val="000090"/>
                </a:solidFill>
                <a:latin typeface="Calibri"/>
                <a:cs typeface="Calibri"/>
                <a:sym typeface="Symbol"/>
              </a:rPr>
              <a:t>in the example: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 (  )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=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  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0.9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+ 0.3(1-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= 0.75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Stationary distribution is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&lt;0.75,0.25&gt; </a:t>
            </a:r>
            <a:r>
              <a:rPr lang="en-US" sz="2400" b="1" i="1" dirty="0">
                <a:solidFill>
                  <a:srgbClr val="0000FF"/>
                </a:solidFill>
                <a:sym typeface="Symbol"/>
              </a:rPr>
              <a:t>regardless of starting distribution</a:t>
            </a:r>
            <a:endParaRPr lang="en-US" sz="2400" b="1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b="1" i="1" dirty="0">
              <a:solidFill>
                <a:srgbClr val="0000FF"/>
              </a:solidFill>
              <a:latin typeface="Calibri"/>
              <a:cs typeface="Calibri"/>
              <a:sym typeface="Symbol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6800" y="3581400"/>
            <a:ext cx="890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0.9 0.3</a:t>
            </a:r>
          </a:p>
          <a:p>
            <a:r>
              <a:rPr lang="en-US" dirty="0">
                <a:solidFill>
                  <a:srgbClr val="CC00CC"/>
                </a:solidFill>
              </a:rPr>
              <a:t>0.1 0.7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22500" y="3568700"/>
            <a:ext cx="56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</a:p>
          <a:p>
            <a:r>
              <a:rPr lang="en-US" dirty="0">
                <a:solidFill>
                  <a:srgbClr val="CC00CC"/>
                </a:solidFill>
              </a:rPr>
              <a:t>1-</a:t>
            </a:r>
            <a:r>
              <a:rPr lang="en-US" i="1" dirty="0">
                <a:solidFill>
                  <a:srgbClr val="CC00CC"/>
                </a:solidFill>
              </a:rPr>
              <a:t>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10085" y="3556000"/>
            <a:ext cx="56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</a:p>
          <a:p>
            <a:r>
              <a:rPr lang="en-US" dirty="0">
                <a:solidFill>
                  <a:srgbClr val="CC00CC"/>
                </a:solidFill>
              </a:rPr>
              <a:t>1-</a:t>
            </a:r>
            <a:r>
              <a:rPr lang="en-US" i="1" dirty="0">
                <a:solidFill>
                  <a:srgbClr val="CC00CC"/>
                </a:solidFill>
              </a:rPr>
              <a:t>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19200"/>
            <a:ext cx="5954245" cy="53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Hidden Markov Models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5151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Usually the true state is not observed directly</a:t>
            </a: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Hidden Markov models (HMMs)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Underlying Markov chain over states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observe evidence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at each time step</a:t>
            </a:r>
          </a:p>
          <a:p>
            <a:pPr lvl="1">
              <a:lnSpc>
                <a:spcPct val="90000"/>
              </a:lnSpc>
            </a:pPr>
            <a:r>
              <a:rPr lang="en-US" sz="20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is a single discrete variable; 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0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may be continuous and may consist of several variables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76400" y="4267200"/>
            <a:ext cx="4800600" cy="1600200"/>
            <a:chOff x="1676400" y="4267200"/>
            <a:chExt cx="4800600" cy="1600200"/>
          </a:xfrm>
        </p:grpSpPr>
        <p:sp>
          <p:nvSpPr>
            <p:cNvPr id="3686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68" name="AutoShape 5"/>
            <p:cNvCxnSpPr>
              <a:cxnSpLocks noChangeShapeType="1"/>
              <a:stCxn id="36867" idx="4"/>
              <a:endCxn id="36883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69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6870" name="AutoShape 7"/>
            <p:cNvCxnSpPr>
              <a:cxnSpLocks noChangeShapeType="1"/>
              <a:stCxn id="36869" idx="4"/>
              <a:endCxn id="36880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2" name="AutoShape 9"/>
            <p:cNvCxnSpPr>
              <a:cxnSpLocks noChangeShapeType="1"/>
              <a:stCxn id="36873" idx="6"/>
              <a:endCxn id="36869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7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6875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36876" name="AutoShape 13"/>
            <p:cNvCxnSpPr>
              <a:cxnSpLocks noChangeShapeType="1"/>
              <a:stCxn id="36875" idx="6"/>
              <a:endCxn id="36878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7" name="AutoShape 14"/>
            <p:cNvCxnSpPr>
              <a:cxnSpLocks noChangeShapeType="1"/>
              <a:stCxn id="36869" idx="6"/>
              <a:endCxn id="36875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78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6879" name="AutoShape 16"/>
            <p:cNvCxnSpPr>
              <a:cxnSpLocks noChangeShapeType="1"/>
              <a:stCxn id="36878" idx="6"/>
              <a:endCxn id="3686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80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36881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6882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6883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84" name="AutoShape 21"/>
            <p:cNvCxnSpPr>
              <a:cxnSpLocks noChangeShapeType="1"/>
              <a:stCxn id="36875" idx="4"/>
              <a:endCxn id="36881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5" name="AutoShape 22"/>
            <p:cNvCxnSpPr>
              <a:cxnSpLocks noChangeShapeType="1"/>
              <a:stCxn id="36878" idx="4"/>
              <a:endCxn id="36882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524000"/>
            <a:ext cx="5107669" cy="46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24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00" y="3048000"/>
            <a:ext cx="7315200" cy="2819400"/>
            <a:chOff x="990600" y="1676400"/>
            <a:chExt cx="7315200" cy="2819400"/>
          </a:xfrm>
        </p:grpSpPr>
        <p:cxnSp>
          <p:nvCxnSpPr>
            <p:cNvPr id="11" name="Straight Arrow Connector 10"/>
            <p:cNvCxnSpPr>
              <a:endCxn id="52" idx="2"/>
            </p:cNvCxnSpPr>
            <p:nvPr/>
          </p:nvCxnSpPr>
          <p:spPr>
            <a:xfrm>
              <a:off x="3124200" y="2057400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371600" y="3703638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</a:p>
          </p:txBody>
        </p:sp>
        <p:cxnSp>
          <p:nvCxnSpPr>
            <p:cNvPr id="26" name="Straight Arrow Connector 25"/>
            <p:cNvCxnSpPr>
              <a:stCxn id="51" idx="4"/>
              <a:endCxn id="25" idx="0"/>
            </p:cNvCxnSpPr>
            <p:nvPr/>
          </p:nvCxnSpPr>
          <p:spPr>
            <a:xfrm>
              <a:off x="2362200" y="2438400"/>
              <a:ext cx="0" cy="12652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52" idx="4"/>
              <a:endCxn id="49" idx="0"/>
            </p:cNvCxnSpPr>
            <p:nvPr/>
          </p:nvCxnSpPr>
          <p:spPr>
            <a:xfrm>
              <a:off x="4648200" y="2438400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53" idx="2"/>
            </p:cNvCxnSpPr>
            <p:nvPr/>
          </p:nvCxnSpPr>
          <p:spPr>
            <a:xfrm flipV="1">
              <a:off x="5410200" y="2057400"/>
              <a:ext cx="533400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3" idx="4"/>
              <a:endCxn id="50" idx="0"/>
            </p:cNvCxnSpPr>
            <p:nvPr/>
          </p:nvCxnSpPr>
          <p:spPr>
            <a:xfrm>
              <a:off x="6934200" y="2438400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657600" y="37338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err="1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 err="1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43600" y="37338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1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3657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err="1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 err="1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943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990600" y="2057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924800" y="2057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" name="Rectangle 3"/>
          <p:cNvSpPr>
            <a:spLocks noGrp="1" noChangeArrowheads="1"/>
          </p:cNvSpPr>
          <p:nvPr>
            <p:ph idx="1"/>
          </p:nvPr>
        </p:nvSpPr>
        <p:spPr>
          <a:xfrm>
            <a:off x="6781800" y="1143000"/>
            <a:ext cx="5257800" cy="16303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An HMM is defined by: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Initial distribution: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 model: 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Sensor model:       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048000"/>
            <a:ext cx="2621611" cy="890016"/>
          </a:xfrm>
          <a:prstGeom prst="rect">
            <a:avLst/>
          </a:prstGeom>
        </p:spPr>
      </p:pic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74353"/>
              </p:ext>
            </p:extLst>
          </p:nvPr>
        </p:nvGraphicFramePr>
        <p:xfrm>
          <a:off x="1752600" y="1752600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245132"/>
              </p:ext>
            </p:extLst>
          </p:nvPr>
        </p:nvGraphicFramePr>
        <p:xfrm>
          <a:off x="6172200" y="38862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HMM as probability model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353800" cy="51054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Joint distribution for hidden Markov model:</a:t>
            </a: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                                                                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Future states are independent of the past given the present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Current evidence is independent of everything else given the current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Are evidence variables independent of each other?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90600" y="4648200"/>
            <a:ext cx="4800600" cy="1600200"/>
            <a:chOff x="1676400" y="4267200"/>
            <a:chExt cx="4800600" cy="1600200"/>
          </a:xfrm>
        </p:grpSpPr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1" name="AutoShape 5"/>
            <p:cNvCxnSpPr>
              <a:cxnSpLocks noChangeShapeType="1"/>
              <a:stCxn id="27" idx="4"/>
              <a:endCxn id="48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5" name="AutoShape 7"/>
            <p:cNvCxnSpPr>
              <a:cxnSpLocks noChangeShapeType="1"/>
              <a:stCxn id="34" idx="4"/>
              <a:endCxn id="45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9"/>
            <p:cNvCxnSpPr>
              <a:cxnSpLocks noChangeShapeType="1"/>
              <a:stCxn id="38" idx="6"/>
              <a:endCxn id="34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41" name="AutoShape 13"/>
            <p:cNvCxnSpPr>
              <a:cxnSpLocks noChangeShapeType="1"/>
              <a:stCxn id="40" idx="6"/>
              <a:endCxn id="43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14"/>
            <p:cNvCxnSpPr>
              <a:cxnSpLocks noChangeShapeType="1"/>
              <a:stCxn id="34" idx="6"/>
              <a:endCxn id="40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44" name="AutoShape 16"/>
            <p:cNvCxnSpPr>
              <a:cxnSpLocks noChangeShapeType="1"/>
              <a:stCxn id="43" idx="6"/>
              <a:endCxn id="2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49" name="AutoShape 21"/>
            <p:cNvCxnSpPr>
              <a:cxnSpLocks noChangeShapeType="1"/>
              <a:stCxn id="40" idx="4"/>
              <a:endCxn id="46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AutoShape 22"/>
            <p:cNvCxnSpPr>
              <a:cxnSpLocks noChangeShapeType="1"/>
              <a:stCxn id="43" idx="4"/>
              <a:endCxn id="47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TextBox 1"/>
          <p:cNvSpPr txBox="1"/>
          <p:nvPr/>
        </p:nvSpPr>
        <p:spPr>
          <a:xfrm>
            <a:off x="6934200" y="4800600"/>
            <a:ext cx="342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notation: </a:t>
            </a:r>
          </a:p>
          <a:p>
            <a:r>
              <a:rPr lang="en-US" sz="2400" i="1" kern="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a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: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b</a:t>
            </a:r>
            <a:r>
              <a:rPr lang="en-US" sz="32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= </a:t>
            </a:r>
            <a:r>
              <a:rPr lang="en-US" dirty="0"/>
              <a:t>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400" i="1" kern="0" dirty="0">
                <a:solidFill>
                  <a:srgbClr val="CC00CC"/>
                </a:solidFill>
                <a:latin typeface="Calibri"/>
                <a:cs typeface="Calibri"/>
              </a:rPr>
              <a:t> , 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3200" kern="0" baseline="-25000" dirty="0">
                <a:solidFill>
                  <a:srgbClr val="CC00CC"/>
                </a:solidFill>
                <a:latin typeface="Calibri"/>
                <a:cs typeface="Calibri"/>
              </a:rPr>
              <a:t>+1</a:t>
            </a:r>
            <a:r>
              <a:rPr lang="en-US" sz="2400" kern="0" dirty="0">
                <a:solidFill>
                  <a:srgbClr val="CC00CC"/>
                </a:solidFill>
                <a:latin typeface="Calibri"/>
                <a:cs typeface="Calibri"/>
              </a:rPr>
              <a:t>, …,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72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Real HMM Examples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397000"/>
            <a:ext cx="10337800" cy="50037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 HMMs: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acoustic signals (continuous valued)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specific positions in specific words (so, tens of thousands)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Machine translation HMMs: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words (tens of thousands)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translation options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Robot tracking: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range readings (continuous)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positions on a map (continuous)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Molecular biology: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nucleotides ACGT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coding/non-coding/start/stop/splice-site etc.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686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Uncertainty and Time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828800"/>
            <a:ext cx="92202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Often, we want to </a:t>
            </a:r>
            <a:r>
              <a:rPr lang="en-US" sz="28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reason about a </a:t>
            </a:r>
            <a:r>
              <a:rPr lang="en-US" sz="28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sequence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of observations</a:t>
            </a:r>
          </a:p>
          <a:p>
            <a:pPr lvl="4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Speech recognition</a:t>
            </a:r>
          </a:p>
          <a:p>
            <a:pPr lvl="4">
              <a:lnSpc>
                <a:spcPct val="90000"/>
              </a:lnSpc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Robot localization</a:t>
            </a:r>
          </a:p>
          <a:p>
            <a:pPr lvl="5">
              <a:lnSpc>
                <a:spcPct val="90000"/>
              </a:lnSpc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User attention</a:t>
            </a:r>
          </a:p>
          <a:p>
            <a:pPr lvl="5">
              <a:lnSpc>
                <a:spcPct val="90000"/>
              </a:lnSpc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Medical monitoring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Need to introduce time into our 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Filtering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b="1" i="1" dirty="0">
                <a:solidFill>
                  <a:srgbClr val="FF0000"/>
                </a:solidFill>
              </a:rPr>
              <a:t>belief state</a:t>
            </a:r>
            <a:r>
              <a:rPr lang="en-US" dirty="0"/>
              <a:t>—input to the decision process of a rational agent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Prediction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</a:rPr>
              <a:t>+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for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&gt; 0 </a:t>
            </a:r>
          </a:p>
          <a:p>
            <a:pPr lvl="1"/>
            <a:r>
              <a:rPr lang="en-US" dirty="0"/>
              <a:t>evaluation of possible action sequences; like filtering without the evidence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Smoothing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rgbClr val="CC00CC"/>
                </a:solidFill>
              </a:rPr>
              <a:t>0 ≤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 &lt;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pPr lvl="1"/>
            <a:r>
              <a:rPr lang="en-US" dirty="0"/>
              <a:t>better estimate of past states, essential for learning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Most likely explanation</a:t>
            </a:r>
            <a:r>
              <a:rPr lang="en-US" dirty="0"/>
              <a:t>: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3600" i="1" baseline="-25000" dirty="0">
                <a:solidFill>
                  <a:srgbClr val="CC00CC"/>
                </a:solidFill>
              </a:rPr>
              <a:t>x</a:t>
            </a:r>
            <a:r>
              <a:rPr lang="en-US" sz="2800" baseline="-50000" dirty="0">
                <a:solidFill>
                  <a:srgbClr val="CC00CC"/>
                </a:solidFill>
              </a:rPr>
              <a:t>1:</a:t>
            </a:r>
            <a:r>
              <a:rPr lang="en-US" sz="2800" i="1" baseline="-50000" dirty="0">
                <a:solidFill>
                  <a:srgbClr val="CC00CC"/>
                </a:solidFill>
              </a:rPr>
              <a:t>t</a:t>
            </a:r>
            <a:r>
              <a:rPr lang="en-US" sz="2400" baseline="-50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sz="3600" baseline="-25000" dirty="0">
                <a:solidFill>
                  <a:srgbClr val="CC00CC"/>
                </a:solidFill>
              </a:rPr>
              <a:t>1:</a:t>
            </a:r>
            <a:r>
              <a:rPr lang="en-US" sz="3600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n-US" dirty="0"/>
              <a:t>speech recognition, decoding with a noisy channel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Filtering / Monitoring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3999"/>
            <a:ext cx="8458200" cy="46021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Filtering, or monitoring, or state estimation, is the task of maintaining the distribution </a:t>
            </a:r>
            <a:r>
              <a:rPr lang="en-US" sz="2400" b="1" i="1" dirty="0">
                <a:solidFill>
                  <a:srgbClr val="CC00CC"/>
                </a:solidFill>
                <a:ea typeface="ＭＳ Ｐゴシック" pitchFamily="34" charset="-128"/>
              </a:rPr>
              <a:t>f</a:t>
            </a:r>
            <a:r>
              <a:rPr lang="en-US" baseline="-25000" dirty="0">
                <a:solidFill>
                  <a:srgbClr val="CC00CC"/>
                </a:solidFill>
                <a:ea typeface="ＭＳ Ｐゴシック" pitchFamily="34" charset="-128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400" dirty="0">
                <a:ea typeface="ＭＳ Ｐゴシック" pitchFamily="34" charset="-128"/>
              </a:rPr>
              <a:t>=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|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2800" baseline="-25000" dirty="0">
                <a:solidFill>
                  <a:srgbClr val="CC00CC"/>
                </a:solidFill>
              </a:rPr>
              <a:t>1:</a:t>
            </a:r>
            <a:r>
              <a:rPr lang="en-US" sz="28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>
                <a:ea typeface="ＭＳ Ｐゴシック" pitchFamily="34" charset="-128"/>
              </a:rPr>
              <a:t>over time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We start with </a:t>
            </a:r>
            <a:r>
              <a:rPr lang="en-US" sz="2400" b="1" i="1" dirty="0">
                <a:solidFill>
                  <a:srgbClr val="CC00CC"/>
                </a:solidFill>
                <a:ea typeface="ＭＳ Ｐゴシック" pitchFamily="34" charset="-128"/>
              </a:rPr>
              <a:t>f</a:t>
            </a:r>
            <a:r>
              <a:rPr lang="en-US" sz="2400" baseline="-25000" dirty="0">
                <a:solidFill>
                  <a:srgbClr val="CC00CC"/>
                </a:solidFill>
                <a:ea typeface="ＭＳ Ｐゴシック" pitchFamily="34" charset="-128"/>
              </a:rPr>
              <a:t>0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400" dirty="0">
                <a:ea typeface="ＭＳ Ｐゴシック" pitchFamily="34" charset="-128"/>
              </a:rPr>
              <a:t>in an initial setting, usually uniform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Filtering is a fundamental task in engineering and science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The Kalman filter (continuous variables, linear dynamics, Gaussian noise) was invented in 1960 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and used for trajectory estimation in the Apollo program; core ideas used by Gauss for planetary observations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4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334000"/>
            <a:ext cx="7772400" cy="1271588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t=0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Sensor model: four bits for wall/no-wall in each direction, never more than 1 mistake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Transition model: action may fail with small prob.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9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0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1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6" name="Oval 33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7" name="Line 34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8" name="Line 35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9" name="Line 36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0" name="Line 37"/>
          <p:cNvSpPr>
            <a:spLocks noChangeShapeType="1"/>
          </p:cNvSpPr>
          <p:nvPr/>
        </p:nvSpPr>
        <p:spPr bwMode="auto">
          <a:xfrm flipH="1">
            <a:off x="3295650" y="2409825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1" name="Text Box 38"/>
          <p:cNvSpPr txBox="1">
            <a:spLocks noChangeArrowheads="1"/>
          </p:cNvSpPr>
          <p:nvPr/>
        </p:nvSpPr>
        <p:spPr bwMode="auto">
          <a:xfrm>
            <a:off x="152400" y="1295400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Calibri"/>
                <a:cs typeface="Calibri"/>
              </a:rPr>
              <a:t>Example from </a:t>
            </a:r>
            <a:r>
              <a:rPr lang="de-DE" sz="1600" i="1" dirty="0">
                <a:latin typeface="Calibri"/>
                <a:cs typeface="Calibri"/>
              </a:rPr>
              <a:t>Michael Pfeiffer</a:t>
            </a:r>
            <a:endParaRPr lang="en-US" sz="1600" i="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257800"/>
            <a:ext cx="8534400" cy="1195388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t=1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Lighter grey: was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possible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to get the reading, 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less likely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(required 1 mistake)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1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2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3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4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9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0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1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2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3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4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5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6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7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8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9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0" name="Line 29"/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1" name="Oval 30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2" name="Line 31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3" name="Line 32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4" name="Line 33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5" name="Rectangle 34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6" name="Rectangle 35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7" name="Rectangle 36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8" name="Rectangle 37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1199142" name="AutoShape 38"/>
          <p:cNvSpPr>
            <a:spLocks noChangeArrowheads="1"/>
          </p:cNvSpPr>
          <p:nvPr/>
        </p:nvSpPr>
        <p:spPr bwMode="auto">
          <a:xfrm>
            <a:off x="3276600" y="22860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t=2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8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9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1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2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3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4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5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6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7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8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9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0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1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2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3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4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5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6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7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8" name="Line 29"/>
          <p:cNvSpPr>
            <a:spLocks noChangeShapeType="1"/>
          </p:cNvSpPr>
          <p:nvPr/>
        </p:nvSpPr>
        <p:spPr bwMode="auto">
          <a:xfrm>
            <a:off x="3829050" y="2424113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9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0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1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2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3" name="Oval 34"/>
          <p:cNvSpPr>
            <a:spLocks noChangeArrowheads="1"/>
          </p:cNvSpPr>
          <p:nvPr/>
        </p:nvSpPr>
        <p:spPr bwMode="auto">
          <a:xfrm>
            <a:off x="34528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4" name="Line 35"/>
          <p:cNvSpPr>
            <a:spLocks noChangeShapeType="1"/>
          </p:cNvSpPr>
          <p:nvPr/>
        </p:nvSpPr>
        <p:spPr bwMode="auto">
          <a:xfrm flipV="1">
            <a:off x="36480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5" name="Line 36"/>
          <p:cNvSpPr>
            <a:spLocks noChangeShapeType="1"/>
          </p:cNvSpPr>
          <p:nvPr/>
        </p:nvSpPr>
        <p:spPr bwMode="auto">
          <a:xfrm>
            <a:off x="36433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6" name="Line 37"/>
          <p:cNvSpPr>
            <a:spLocks noChangeShapeType="1"/>
          </p:cNvSpPr>
          <p:nvPr/>
        </p:nvSpPr>
        <p:spPr bwMode="auto">
          <a:xfrm flipH="1">
            <a:off x="32004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1190" name="AutoShape 38"/>
          <p:cNvSpPr>
            <a:spLocks noChangeArrowheads="1"/>
          </p:cNvSpPr>
          <p:nvPr/>
        </p:nvSpPr>
        <p:spPr bwMode="auto">
          <a:xfrm>
            <a:off x="3833813" y="23050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3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9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t=3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8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2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4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6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0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2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3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4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5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6" name="Line 29"/>
          <p:cNvSpPr>
            <a:spLocks noChangeShapeType="1"/>
          </p:cNvSpPr>
          <p:nvPr/>
        </p:nvSpPr>
        <p:spPr bwMode="auto">
          <a:xfrm>
            <a:off x="4376738" y="2428875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7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8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1" name="Oval 34"/>
          <p:cNvSpPr>
            <a:spLocks noChangeArrowheads="1"/>
          </p:cNvSpPr>
          <p:nvPr/>
        </p:nvSpPr>
        <p:spPr bwMode="auto">
          <a:xfrm>
            <a:off x="39862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2" name="Line 35"/>
          <p:cNvSpPr>
            <a:spLocks noChangeShapeType="1"/>
          </p:cNvSpPr>
          <p:nvPr/>
        </p:nvSpPr>
        <p:spPr bwMode="auto">
          <a:xfrm flipV="1">
            <a:off x="41814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41767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4" name="Line 37"/>
          <p:cNvSpPr>
            <a:spLocks noChangeShapeType="1"/>
          </p:cNvSpPr>
          <p:nvPr/>
        </p:nvSpPr>
        <p:spPr bwMode="auto">
          <a:xfrm flipH="1">
            <a:off x="37338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3238" name="AutoShape 38"/>
          <p:cNvSpPr>
            <a:spLocks noChangeArrowheads="1"/>
          </p:cNvSpPr>
          <p:nvPr/>
        </p:nvSpPr>
        <p:spPr bwMode="auto">
          <a:xfrm>
            <a:off x="4362450" y="23098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2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t=4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5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6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7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8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9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0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1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2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3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4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5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6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7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8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9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0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1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2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3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5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6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7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8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9" name="Oval 34"/>
          <p:cNvSpPr>
            <a:spLocks noChangeArrowheads="1"/>
          </p:cNvSpPr>
          <p:nvPr/>
        </p:nvSpPr>
        <p:spPr bwMode="auto">
          <a:xfrm>
            <a:off x="44958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 flipV="1">
            <a:off x="46910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1" name="Line 36"/>
          <p:cNvSpPr>
            <a:spLocks noChangeShapeType="1"/>
          </p:cNvSpPr>
          <p:nvPr/>
        </p:nvSpPr>
        <p:spPr bwMode="auto">
          <a:xfrm>
            <a:off x="46863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2" name="Line 37"/>
          <p:cNvSpPr>
            <a:spLocks noChangeShapeType="1"/>
          </p:cNvSpPr>
          <p:nvPr/>
        </p:nvSpPr>
        <p:spPr bwMode="auto">
          <a:xfrm flipH="1">
            <a:off x="42433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5286" name="AutoShape 38"/>
          <p:cNvSpPr>
            <a:spLocks noChangeArrowheads="1"/>
          </p:cNvSpPr>
          <p:nvPr/>
        </p:nvSpPr>
        <p:spPr bwMode="auto">
          <a:xfrm>
            <a:off x="4872038" y="228123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Example: Robot Localization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t=5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6" name="Rectangle 23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8" name="Rectangle 25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0" name="Rectangle 27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6" name="Oval 33"/>
          <p:cNvSpPr>
            <a:spLocks noChangeArrowheads="1"/>
          </p:cNvSpPr>
          <p:nvPr/>
        </p:nvSpPr>
        <p:spPr bwMode="auto">
          <a:xfrm>
            <a:off x="50292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7" name="Line 34"/>
          <p:cNvSpPr>
            <a:spLocks noChangeShapeType="1"/>
          </p:cNvSpPr>
          <p:nvPr/>
        </p:nvSpPr>
        <p:spPr bwMode="auto">
          <a:xfrm flipV="1">
            <a:off x="52244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8" name="Line 35"/>
          <p:cNvSpPr>
            <a:spLocks noChangeShapeType="1"/>
          </p:cNvSpPr>
          <p:nvPr/>
        </p:nvSpPr>
        <p:spPr bwMode="auto">
          <a:xfrm>
            <a:off x="5219700" y="2586038"/>
            <a:ext cx="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9" name="Line 36"/>
          <p:cNvSpPr>
            <a:spLocks noChangeShapeType="1"/>
          </p:cNvSpPr>
          <p:nvPr/>
        </p:nvSpPr>
        <p:spPr bwMode="auto">
          <a:xfrm>
            <a:off x="5414963" y="2400300"/>
            <a:ext cx="242887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0" name="Line 37"/>
          <p:cNvSpPr>
            <a:spLocks noChangeShapeType="1"/>
          </p:cNvSpPr>
          <p:nvPr/>
        </p:nvSpPr>
        <p:spPr bwMode="auto">
          <a:xfrm flipH="1">
            <a:off x="47767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1" name="Rectangle 38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61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devise a </a:t>
            </a:r>
            <a:r>
              <a:rPr lang="en-US" b="1" i="1" dirty="0">
                <a:solidFill>
                  <a:srgbClr val="FF0000"/>
                </a:solidFill>
              </a:rPr>
              <a:t>recursive filtering </a:t>
            </a:r>
            <a:r>
              <a:rPr lang="en-US" dirty="0"/>
              <a:t>algorithm of the form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sz="3200" baseline="-25000" dirty="0">
                <a:solidFill>
                  <a:srgbClr val="0000FF"/>
                </a:solidFill>
              </a:rPr>
              <a:t>1: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endParaRPr lang="en-US" dirty="0">
              <a:solidFill>
                <a:srgbClr val="CC00CC"/>
              </a:solidFill>
            </a:endParaRP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 =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6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devise a </a:t>
            </a:r>
            <a:r>
              <a:rPr lang="en-US" b="1" i="1" dirty="0">
                <a:solidFill>
                  <a:srgbClr val="FF0000"/>
                </a:solidFill>
              </a:rPr>
              <a:t>recursive filtering </a:t>
            </a:r>
            <a:r>
              <a:rPr lang="en-US" dirty="0"/>
              <a:t>algorithm of the form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sz="3200" baseline="-25000" dirty="0">
                <a:solidFill>
                  <a:srgbClr val="0000FF"/>
                </a:solidFill>
              </a:rPr>
              <a:t>1: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endParaRPr lang="en-US" dirty="0">
              <a:solidFill>
                <a:srgbClr val="CC00CC"/>
              </a:solidFill>
            </a:endParaRPr>
          </a:p>
          <a:p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        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        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baseline="-25000" dirty="0">
                <a:solidFill>
                  <a:srgbClr val="CC00CC"/>
                </a:solidFill>
              </a:rPr>
              <a:t>1: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</a:rPr>
              <a:t>                       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CC00CC"/>
                </a:solidFill>
              </a:rPr>
              <a:t>P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|</a:t>
            </a:r>
            <a:r>
              <a:rPr lang="en-US" sz="32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</a:rPr>
              <a:t>| 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baseline="-25000" dirty="0">
                <a:solidFill>
                  <a:srgbClr val="CC00CC"/>
                </a:solidFill>
              </a:rPr>
              <a:t>1: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, 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baseline="-25000" dirty="0">
                <a:solidFill>
                  <a:srgbClr val="CC00CC"/>
                </a:solidFill>
              </a:rPr>
              <a:t>1: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342882" lvl="1" indent="-342882">
              <a:buClr>
                <a:schemeClr val="accent2"/>
              </a:buClr>
            </a:pPr>
            <a:r>
              <a:rPr lang="en-US" sz="3200" dirty="0">
                <a:solidFill>
                  <a:srgbClr val="CC00CC"/>
                </a:solidFill>
              </a:rPr>
              <a:t>                       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CC00CC"/>
                </a:solidFill>
              </a:rPr>
              <a:t>P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|</a:t>
            </a:r>
            <a:r>
              <a:rPr lang="en-US" sz="32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</a:rPr>
              <a:t>| 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baseline="-25000" dirty="0">
                <a:solidFill>
                  <a:srgbClr val="CC00CC"/>
                </a:solidFill>
              </a:rPr>
              <a:t>1: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CC00C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505200" y="3733800"/>
            <a:ext cx="685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029200" y="3733800"/>
            <a:ext cx="685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>
            <a:off x="6096000" y="2514600"/>
            <a:ext cx="3200400" cy="457200"/>
          </a:xfrm>
          <a:prstGeom prst="wedgeRoundRectCallout">
            <a:avLst>
              <a:gd name="adj1" fmla="val -62499"/>
              <a:gd name="adj2" fmla="val 19861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Bayes’ rule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48200" y="4267200"/>
            <a:ext cx="13716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>
          <a:xfrm>
            <a:off x="6477000" y="3048000"/>
            <a:ext cx="3505200" cy="457200"/>
          </a:xfrm>
          <a:prstGeom prst="wedgeRoundRectCallout">
            <a:avLst>
              <a:gd name="adj1" fmla="val -62499"/>
              <a:gd name="adj2" fmla="val 19861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conditional independence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410200" y="4876800"/>
            <a:ext cx="19050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0" y="4876800"/>
            <a:ext cx="1676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00400" y="4876800"/>
            <a:ext cx="304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6400800" y="54864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648200" y="54864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209800" y="5486400"/>
            <a:ext cx="1524000" cy="457200"/>
          </a:xfrm>
          <a:prstGeom prst="wedgeRoundRectCallout">
            <a:avLst>
              <a:gd name="adj1" fmla="val 25907"/>
              <a:gd name="adj2" fmla="val -16805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7772400" y="3733800"/>
            <a:ext cx="3505200" cy="457200"/>
          </a:xfrm>
          <a:prstGeom prst="wedgeRoundRectCallout">
            <a:avLst>
              <a:gd name="adj1" fmla="val -62499"/>
              <a:gd name="adj2" fmla="val 19861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 on </a:t>
            </a:r>
            <a:r>
              <a:rPr lang="en-US" i="1" dirty="0" err="1">
                <a:solidFill>
                  <a:srgbClr val="CC00CC"/>
                </a:solidFill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</a:rPr>
              <a:t>t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8839200" y="5486400"/>
            <a:ext cx="1066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23"/>
          <p:cNvSpPr/>
          <p:nvPr/>
        </p:nvSpPr>
        <p:spPr>
          <a:xfrm>
            <a:off x="10058400" y="4191000"/>
            <a:ext cx="2133600" cy="762000"/>
          </a:xfrm>
          <a:prstGeom prst="wedgeRoundRectCallout">
            <a:avLst>
              <a:gd name="adj1" fmla="val -55978"/>
              <a:gd name="adj2" fmla="val 11916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conditional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53699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Models (aka Markov chain/process)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11277600" cy="50292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Value of X at a given time is called the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state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 (usually discrete, finite)</a:t>
            </a:r>
            <a:endParaRPr lang="en-US" sz="2400" b="1" i="1" dirty="0">
              <a:solidFill>
                <a:srgbClr val="FF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The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transition model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specifies how the state evolves over time </a:t>
            </a:r>
          </a:p>
          <a:p>
            <a:pPr lvl="1">
              <a:lnSpc>
                <a:spcPct val="90000"/>
              </a:lnSpc>
            </a:pPr>
            <a:r>
              <a:rPr lang="en-US" sz="2400" b="1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Stationarity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assumption: transition probabilities are the same at all times</a:t>
            </a:r>
          </a:p>
          <a:p>
            <a:pPr lvl="1">
              <a:lnSpc>
                <a:spcPct val="90000"/>
              </a:lnSpc>
            </a:pPr>
            <a:r>
              <a:rPr lang="en-US" sz="2400" b="1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Markov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assumption: “future is independent of the past given the present”</a:t>
            </a:r>
          </a:p>
          <a:p>
            <a:pPr lvl="2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</a:rPr>
              <a:t>+1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is independent of 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28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000" i="1" kern="1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given </a:t>
            </a:r>
            <a:r>
              <a:rPr lang="en-US" sz="20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sz="28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</a:pPr>
            <a:r>
              <a:rPr lang="en-US" sz="2000" kern="1200" dirty="0">
                <a:latin typeface="Calibri"/>
                <a:ea typeface="ＭＳ Ｐゴシック" pitchFamily="34" charset="-128"/>
                <a:cs typeface="Calibri"/>
              </a:rPr>
              <a:t>This is a</a:t>
            </a:r>
            <a:r>
              <a:rPr lang="en-US" sz="2000" b="1" i="1" kern="1200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first-order </a:t>
            </a:r>
            <a:r>
              <a:rPr lang="en-US" sz="2000" kern="1200" dirty="0">
                <a:latin typeface="Calibri"/>
                <a:ea typeface="ＭＳ Ｐゴシック" pitchFamily="34" charset="-128"/>
                <a:cs typeface="Calibri"/>
              </a:rPr>
              <a:t>Markov model (a </a:t>
            </a:r>
            <a:r>
              <a:rPr lang="en-US" sz="2000" i="1" kern="1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sz="2000" kern="1200" dirty="0">
                <a:latin typeface="Calibri"/>
                <a:ea typeface="ＭＳ Ｐゴシック" pitchFamily="34" charset="-128"/>
                <a:cs typeface="Calibri"/>
              </a:rPr>
              <a:t>th-order model allows dependencies on</a:t>
            </a:r>
            <a:r>
              <a:rPr lang="en-US" sz="2000" i="1" kern="1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k </a:t>
            </a:r>
            <a:r>
              <a:rPr lang="en-US" sz="2000" kern="1200" dirty="0">
                <a:latin typeface="Calibri"/>
                <a:ea typeface="ＭＳ Ｐゴシック" pitchFamily="34" charset="-128"/>
                <a:cs typeface="Calibri"/>
              </a:rPr>
              <a:t>earlier steps)</a:t>
            </a:r>
          </a:p>
          <a:p>
            <a:pPr lvl="1">
              <a:lnSpc>
                <a:spcPct val="90000"/>
              </a:lnSpc>
            </a:pP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Joint distribution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05200" y="2133600"/>
            <a:ext cx="4657642" cy="533400"/>
            <a:chOff x="3895276" y="2590800"/>
            <a:chExt cx="4657642" cy="533400"/>
          </a:xfrm>
        </p:grpSpPr>
        <p:sp>
          <p:nvSpPr>
            <p:cNvPr id="22531" name="Oval 4"/>
            <p:cNvSpPr>
              <a:spLocks noChangeArrowheads="1"/>
            </p:cNvSpPr>
            <p:nvPr/>
          </p:nvSpPr>
          <p:spPr bwMode="auto">
            <a:xfrm>
              <a:off x="8010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32" name="Oval 5"/>
            <p:cNvSpPr>
              <a:spLocks noChangeArrowheads="1"/>
            </p:cNvSpPr>
            <p:nvPr/>
          </p:nvSpPr>
          <p:spPr bwMode="auto">
            <a:xfrm>
              <a:off x="48096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22533" name="AutoShape 6"/>
            <p:cNvCxnSpPr>
              <a:cxnSpLocks noChangeShapeType="1"/>
              <a:stCxn id="22534" idx="6"/>
              <a:endCxn id="22532" idx="2"/>
            </p:cNvCxnSpPr>
            <p:nvPr/>
          </p:nvCxnSpPr>
          <p:spPr bwMode="auto">
            <a:xfrm>
              <a:off x="44381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34" name="Oval 7"/>
            <p:cNvSpPr>
              <a:spLocks noChangeArrowheads="1"/>
            </p:cNvSpPr>
            <p:nvPr/>
          </p:nvSpPr>
          <p:spPr bwMode="auto">
            <a:xfrm>
              <a:off x="38952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22535" name="Oval 8"/>
            <p:cNvSpPr>
              <a:spLocks noChangeArrowheads="1"/>
            </p:cNvSpPr>
            <p:nvPr/>
          </p:nvSpPr>
          <p:spPr bwMode="auto">
            <a:xfrm>
              <a:off x="5724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22536" name="AutoShape 9"/>
            <p:cNvCxnSpPr>
              <a:cxnSpLocks noChangeShapeType="1"/>
              <a:stCxn id="22535" idx="6"/>
              <a:endCxn id="22538" idx="2"/>
            </p:cNvCxnSpPr>
            <p:nvPr/>
          </p:nvCxnSpPr>
          <p:spPr bwMode="auto">
            <a:xfrm>
              <a:off x="62669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37" name="AutoShape 10"/>
            <p:cNvCxnSpPr>
              <a:cxnSpLocks noChangeShapeType="1"/>
              <a:stCxn id="22532" idx="6"/>
              <a:endCxn id="22535" idx="2"/>
            </p:cNvCxnSpPr>
            <p:nvPr/>
          </p:nvCxnSpPr>
          <p:spPr bwMode="auto">
            <a:xfrm>
              <a:off x="53525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38" name="Oval 11"/>
            <p:cNvSpPr>
              <a:spLocks noChangeArrowheads="1"/>
            </p:cNvSpPr>
            <p:nvPr/>
          </p:nvSpPr>
          <p:spPr bwMode="auto">
            <a:xfrm>
              <a:off x="66384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22539" name="AutoShape 12"/>
            <p:cNvCxnSpPr>
              <a:cxnSpLocks noChangeShapeType="1"/>
              <a:stCxn id="22538" idx="6"/>
              <a:endCxn id="22531" idx="2"/>
            </p:cNvCxnSpPr>
            <p:nvPr/>
          </p:nvCxnSpPr>
          <p:spPr bwMode="auto">
            <a:xfrm>
              <a:off x="7181318" y="2857500"/>
              <a:ext cx="8287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TextBox 2"/>
          <p:cNvSpPr txBox="1"/>
          <p:nvPr/>
        </p:nvSpPr>
        <p:spPr>
          <a:xfrm>
            <a:off x="3352800" y="2971800"/>
            <a:ext cx="86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57800" y="2971800"/>
            <a:ext cx="15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0FF"/>
                </a:solidFill>
              </a:rPr>
              <a:t>P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i="1" dirty="0">
                <a:solidFill>
                  <a:srgbClr val="0000FF"/>
                </a:solidFill>
              </a:rPr>
              <a:t>X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|</a:t>
            </a:r>
            <a:r>
              <a:rPr lang="en-US" i="1" dirty="0">
                <a:solidFill>
                  <a:srgbClr val="0000FF"/>
                </a:solidFill>
              </a:rPr>
              <a:t>e</a:t>
            </a:r>
            <a:r>
              <a:rPr lang="en-US" baseline="-25000" dirty="0">
                <a:solidFill>
                  <a:srgbClr val="0000FF"/>
                </a:solidFill>
              </a:rPr>
              <a:t>1:</a:t>
            </a:r>
            <a:r>
              <a:rPr lang="en-US" i="1" baseline="-25000" dirty="0">
                <a:solidFill>
                  <a:srgbClr val="0000FF"/>
                </a:solidFill>
              </a:rPr>
              <a:t>t</a:t>
            </a:r>
            <a:r>
              <a:rPr lang="en-US" baseline="-25000" dirty="0">
                <a:solidFill>
                  <a:srgbClr val="0000FF"/>
                </a:solidFill>
              </a:rPr>
              <a:t>+1</a:t>
            </a:r>
            <a:r>
              <a:rPr lang="en-US" dirty="0">
                <a:solidFill>
                  <a:srgbClr val="0000FF"/>
                </a:solidFill>
              </a:rPr>
              <a:t>) </a:t>
            </a:r>
            <a:r>
              <a:rPr lang="en-US" dirty="0">
                <a:solidFill>
                  <a:srgbClr val="CC00CC"/>
                </a:solidFill>
              </a:rPr>
              <a:t>=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α </a:t>
            </a:r>
            <a:r>
              <a:rPr lang="en-US" sz="3200" i="1" dirty="0">
                <a:solidFill>
                  <a:srgbClr val="CC00CC"/>
                </a:solidFill>
              </a:rPr>
              <a:t>P</a:t>
            </a:r>
            <a:r>
              <a:rPr lang="en-US" sz="3200" dirty="0">
                <a:solidFill>
                  <a:srgbClr val="CC00CC"/>
                </a:solidFill>
              </a:rPr>
              <a:t>(</a:t>
            </a:r>
            <a:r>
              <a:rPr lang="en-US" sz="32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|</a:t>
            </a:r>
            <a:r>
              <a:rPr lang="en-US" sz="32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51000" dirty="0" err="1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0000FF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0000FF"/>
                </a:solidFill>
                <a:sym typeface="Symbol"/>
              </a:rPr>
              <a:t>(</a:t>
            </a:r>
            <a:r>
              <a:rPr lang="en-US" sz="3200" i="1" dirty="0" err="1">
                <a:solidFill>
                  <a:srgbClr val="0000FF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0000FF"/>
                </a:solidFill>
                <a:latin typeface="Calibri"/>
                <a:cs typeface="Calibri"/>
                <a:sym typeface="Symbol"/>
              </a:rPr>
              <a:t> </a:t>
            </a:r>
            <a:r>
              <a:rPr lang="en-US" sz="3200" dirty="0">
                <a:solidFill>
                  <a:srgbClr val="0000FF"/>
                </a:solidFill>
              </a:rPr>
              <a:t>| </a:t>
            </a:r>
            <a:r>
              <a:rPr lang="en-US" sz="3200" i="1" dirty="0">
                <a:solidFill>
                  <a:srgbClr val="0000FF"/>
                </a:solidFill>
              </a:rPr>
              <a:t>e</a:t>
            </a:r>
            <a:r>
              <a:rPr lang="en-US" sz="3200" baseline="-25000" dirty="0">
                <a:solidFill>
                  <a:srgbClr val="0000FF"/>
                </a:solidFill>
              </a:rPr>
              <a:t>1:</a:t>
            </a:r>
            <a:r>
              <a:rPr lang="en-US" sz="3200" i="1" baseline="-25000" dirty="0">
                <a:solidFill>
                  <a:srgbClr val="0000FF"/>
                </a:solidFill>
              </a:rPr>
              <a:t>t</a:t>
            </a:r>
            <a:r>
              <a:rPr lang="en-US" sz="3200" dirty="0">
                <a:solidFill>
                  <a:srgbClr val="0000FF"/>
                </a:solidFill>
                <a:sym typeface="Symbol"/>
              </a:rPr>
              <a:t>)</a:t>
            </a:r>
            <a:r>
              <a:rPr lang="en-US" sz="3200" i="1" dirty="0">
                <a:solidFill>
                  <a:srgbClr val="0000FF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+1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32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endParaRPr lang="en-US" sz="3200" dirty="0">
              <a:solidFill>
                <a:srgbClr val="CC00CC"/>
              </a:solidFill>
              <a:sym typeface="Symbol"/>
            </a:endParaRPr>
          </a:p>
          <a:p>
            <a:endParaRPr lang="en-US" dirty="0">
              <a:solidFill>
                <a:srgbClr val="CC00CC"/>
              </a:solidFill>
              <a:sym typeface="Symbol"/>
            </a:endParaRPr>
          </a:p>
          <a:p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cap="small" dirty="0">
                <a:solidFill>
                  <a:srgbClr val="008000"/>
                </a:solidFill>
                <a:sym typeface="Symbol"/>
              </a:rPr>
              <a:t>Forward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, </a:t>
            </a:r>
            <a:r>
              <a:rPr lang="en-US" i="1" dirty="0">
                <a:solidFill>
                  <a:srgbClr val="CC00CC"/>
                </a:solidFill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dirty="0">
                <a:solidFill>
                  <a:srgbClr val="CC00CC"/>
                </a:solidFill>
              </a:rPr>
              <a:t>)</a:t>
            </a:r>
            <a:endParaRPr lang="en-US" b="1" i="1" dirty="0">
              <a:solidFill>
                <a:srgbClr val="CC00CC"/>
              </a:solidFill>
              <a:sym typeface="Symbol"/>
            </a:endParaRP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Cost per time step: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where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dirty="0">
                <a:solidFill>
                  <a:srgbClr val="000090"/>
                </a:solidFill>
                <a:sym typeface="Symbol"/>
              </a:rPr>
              <a:t>is the number of states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Time and space costs are </a:t>
            </a:r>
            <a:r>
              <a:rPr lang="en-US" b="1" i="1" dirty="0">
                <a:solidFill>
                  <a:srgbClr val="0000FF"/>
                </a:solidFill>
                <a:sym typeface="Symbol"/>
              </a:rPr>
              <a:t>constant</a:t>
            </a:r>
            <a:r>
              <a:rPr lang="en-US" dirty="0">
                <a:solidFill>
                  <a:srgbClr val="000090"/>
                </a:solidFill>
                <a:sym typeface="Symbol"/>
              </a:rPr>
              <a:t>, independent of </a:t>
            </a:r>
            <a:r>
              <a:rPr lang="en-US" i="1" dirty="0">
                <a:solidFill>
                  <a:srgbClr val="CC00CD"/>
                </a:solidFill>
                <a:sym typeface="Symbol"/>
              </a:rPr>
              <a:t>t</a:t>
            </a:r>
          </a:p>
          <a:p>
            <a:r>
              <a:rPr lang="en-US" i="1" dirty="0">
                <a:solidFill>
                  <a:srgbClr val="CC00CC"/>
                </a:solidFill>
                <a:sym typeface="Symbol"/>
              </a:rPr>
              <a:t>O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baseline="30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90"/>
                </a:solidFill>
                <a:sym typeface="Symbol"/>
              </a:rPr>
              <a:t> is infeasible for models with many state variables</a:t>
            </a:r>
          </a:p>
          <a:p>
            <a:r>
              <a:rPr lang="en-US" dirty="0">
                <a:solidFill>
                  <a:srgbClr val="000090"/>
                </a:solidFill>
                <a:sym typeface="Symbol"/>
              </a:rPr>
              <a:t>We get to invent really cool approximate filtering algorithms</a:t>
            </a:r>
          </a:p>
          <a:p>
            <a:pPr lvl="1"/>
            <a:endParaRPr lang="en-US" sz="2800" dirty="0">
              <a:solidFill>
                <a:srgbClr val="000090"/>
              </a:solidFill>
              <a:sym typeface="Symbol"/>
            </a:endParaRPr>
          </a:p>
          <a:p>
            <a:pPr marL="0" indent="0">
              <a:buNone/>
            </a:pPr>
            <a:endParaRPr lang="en-US" dirty="0">
              <a:solidFill>
                <a:srgbClr val="CC00C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410200" y="2133600"/>
            <a:ext cx="38862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0" y="2133600"/>
            <a:ext cx="16764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00400" y="2133600"/>
            <a:ext cx="304800" cy="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/>
          <p:cNvSpPr/>
          <p:nvPr/>
        </p:nvSpPr>
        <p:spPr>
          <a:xfrm>
            <a:off x="7543800" y="27432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648200" y="2743200"/>
            <a:ext cx="1524000" cy="457200"/>
          </a:xfrm>
          <a:prstGeom prst="wedgeRoundRectCallout">
            <a:avLst>
              <a:gd name="adj1" fmla="val -66593"/>
              <a:gd name="adj2" fmla="val -176389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2209800" y="2743200"/>
            <a:ext cx="1524000" cy="457200"/>
          </a:xfrm>
          <a:prstGeom prst="wedgeRoundRectCallout">
            <a:avLst>
              <a:gd name="adj1" fmla="val 25907"/>
              <a:gd name="adj2" fmla="val -168056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4749800"/>
            <a:ext cx="12192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5207000"/>
            <a:ext cx="1193800" cy="1193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5943600"/>
            <a:ext cx="121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same thing in linear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Transition matrix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/>
              <a:t>, observation matrix 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O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dirty="0"/>
          </a:p>
          <a:p>
            <a:pPr lvl="1"/>
            <a:r>
              <a:rPr lang="en-US" dirty="0">
                <a:latin typeface="Calibri"/>
                <a:cs typeface="Calibri"/>
                <a:sym typeface="Symbol"/>
              </a:rPr>
              <a:t>Observation matrix has state likelihoods for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E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latin typeface="Calibri"/>
                <a:cs typeface="Calibri"/>
                <a:sym typeface="Symbol"/>
              </a:rPr>
              <a:t> along diagonal</a:t>
            </a:r>
          </a:p>
          <a:p>
            <a:pPr lvl="1"/>
            <a:r>
              <a:rPr lang="en-US" dirty="0">
                <a:latin typeface="Calibri"/>
                <a:cs typeface="Calibri"/>
                <a:sym typeface="Symbol"/>
              </a:rPr>
              <a:t>E.g., for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U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= true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  <a:sym typeface="Symbol"/>
              </a:rPr>
              <a:t>,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O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=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        </a:t>
            </a:r>
            <a:r>
              <a:rPr lang="en-US" sz="48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endParaRPr lang="en-US" dirty="0">
              <a:sym typeface="Symbol"/>
            </a:endParaRPr>
          </a:p>
          <a:p>
            <a:r>
              <a:rPr lang="en-US" dirty="0"/>
              <a:t>Filtering algorithm becomes</a:t>
            </a:r>
          </a:p>
          <a:p>
            <a:pPr lvl="1"/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α O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</a:rPr>
              <a:t>+1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30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b="1" i="1" dirty="0">
                <a:solidFill>
                  <a:srgbClr val="CC00CC"/>
                </a:solidFill>
                <a:sym typeface="Symbol"/>
              </a:rPr>
              <a:t>f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1: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t</a:t>
            </a:r>
            <a:endParaRPr lang="en-US" dirty="0"/>
          </a:p>
          <a:p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457176" lvl="1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68285"/>
              </p:ext>
            </p:extLst>
          </p:nvPr>
        </p:nvGraphicFramePr>
        <p:xfrm>
          <a:off x="8382000" y="27051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571774"/>
              </p:ext>
            </p:extLst>
          </p:nvPr>
        </p:nvGraphicFramePr>
        <p:xfrm>
          <a:off x="8382000" y="45720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72024" y="2667000"/>
            <a:ext cx="89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0.2   0</a:t>
            </a:r>
          </a:p>
          <a:p>
            <a:r>
              <a:rPr lang="en-US" dirty="0">
                <a:solidFill>
                  <a:srgbClr val="CC00CC"/>
                </a:solidFill>
              </a:rPr>
              <a:t> 0   0.9</a:t>
            </a:r>
          </a:p>
        </p:txBody>
      </p:sp>
    </p:spTree>
    <p:extLst>
      <p:ext uri="{BB962C8B-B14F-4D97-AF65-F5344CB8AC3E}">
        <p14:creationId xmlns:p14="http://schemas.microsoft.com/office/powerpoint/2010/main" val="17693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2133600" y="432752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657600" y="4716463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4419600" y="4327525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3600" y="4724401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667000" y="5241925"/>
            <a:ext cx="1981200" cy="762000"/>
          </a:xfrm>
          <a:prstGeom prst="ellipse">
            <a:avLst/>
          </a:prstGeom>
          <a:solidFill>
            <a:srgbClr val="33CC3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4953000" y="5241925"/>
            <a:ext cx="1981200" cy="762000"/>
          </a:xfrm>
          <a:prstGeom prst="ellipse">
            <a:avLst/>
          </a:prstGeom>
          <a:solidFill>
            <a:srgbClr val="33CC3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381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Weather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val 51"/>
          <p:cNvSpPr/>
          <p:nvPr/>
        </p:nvSpPr>
        <p:spPr>
          <a:xfrm>
            <a:off x="2667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Weather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4953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Weather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934200" y="432752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" y="2895600"/>
            <a:ext cx="132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f(sun) = 0.5</a:t>
            </a:r>
          </a:p>
          <a:p>
            <a:r>
              <a:rPr lang="en-US" dirty="0">
                <a:latin typeface="Calibri"/>
                <a:cs typeface="Calibri"/>
              </a:rPr>
              <a:t>f(rain)  =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36434" y="1676400"/>
            <a:ext cx="529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 0.6</a:t>
            </a:r>
          </a:p>
          <a:p>
            <a:r>
              <a:rPr lang="en-US" dirty="0">
                <a:latin typeface="Calibri"/>
                <a:cs typeface="Calibri"/>
              </a:rPr>
              <a:t> 0.4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8000" y="2858869"/>
            <a:ext cx="1388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f(sun) = 0.25</a:t>
            </a:r>
          </a:p>
          <a:p>
            <a:r>
              <a:rPr lang="en-US" dirty="0">
                <a:latin typeface="Calibri"/>
                <a:cs typeface="Calibri"/>
              </a:rPr>
              <a:t>f(rain) = 0.75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1200" y="1676400"/>
            <a:ext cx="593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0.45</a:t>
            </a:r>
          </a:p>
          <a:p>
            <a:r>
              <a:rPr lang="en-US" dirty="0">
                <a:latin typeface="Calibri"/>
                <a:cs typeface="Calibri"/>
              </a:rPr>
              <a:t>0.55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7800" y="2895600"/>
            <a:ext cx="150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f(sun) = 0.154</a:t>
            </a:r>
          </a:p>
          <a:p>
            <a:r>
              <a:rPr lang="en-US" dirty="0">
                <a:latin typeface="Calibri"/>
                <a:cs typeface="Calibri"/>
              </a:rPr>
              <a:t>f(rain) = 0.846</a:t>
            </a:r>
          </a:p>
        </p:txBody>
      </p:sp>
      <p:cxnSp>
        <p:nvCxnSpPr>
          <p:cNvPr id="32" name="Straight Arrow Connector 31"/>
          <p:cNvCxnSpPr>
            <a:stCxn id="3" idx="3"/>
            <a:endCxn id="27" idx="1"/>
          </p:cNvCxnSpPr>
          <p:nvPr/>
        </p:nvCxnSpPr>
        <p:spPr>
          <a:xfrm flipV="1">
            <a:off x="2086176" y="1999566"/>
            <a:ext cx="1450258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800989" y="2322731"/>
            <a:ext cx="0" cy="536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6030176" y="2322731"/>
            <a:ext cx="57984" cy="536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29" idx="1"/>
          </p:cNvCxnSpPr>
          <p:nvPr/>
        </p:nvCxnSpPr>
        <p:spPr>
          <a:xfrm flipV="1">
            <a:off x="4436984" y="1999566"/>
            <a:ext cx="1354216" cy="1182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453205"/>
              </p:ext>
            </p:extLst>
          </p:nvPr>
        </p:nvGraphicFramePr>
        <p:xfrm>
          <a:off x="7848600" y="2667000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205627"/>
              </p:ext>
            </p:extLst>
          </p:nvPr>
        </p:nvGraphicFramePr>
        <p:xfrm>
          <a:off x="7848600" y="4495800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549176"/>
              </p:ext>
            </p:extLst>
          </p:nvPr>
        </p:nvGraphicFramePr>
        <p:xfrm>
          <a:off x="381000" y="4952873"/>
          <a:ext cx="1413387" cy="91449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5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3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322899" y="1981200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8200" y="1981200"/>
            <a:ext cx="87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10000" y="2362200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72200" y="2362200"/>
            <a:ext cx="89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6171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3" grpId="0"/>
      <p:bldP spid="27" grpId="0"/>
      <p:bldP spid="28" grpId="0"/>
      <p:bldP spid="29" grpId="0"/>
      <p:bldP spid="30" grpId="0"/>
      <p:bldP spid="14" grpId="0"/>
      <p:bldP spid="39" grpId="0"/>
      <p:bldP spid="40" grpId="0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Pacman</a:t>
            </a:r>
            <a:r>
              <a:rPr lang="en-US" dirty="0"/>
              <a:t> – Hunting Invisible Ghosts with Sonar</a:t>
            </a:r>
          </a:p>
        </p:txBody>
      </p:sp>
      <p:pic>
        <p:nvPicPr>
          <p:cNvPr id="5" name="Picture 4" descr="Screen Shot 2014-08-21 at 7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58" y="1219200"/>
            <a:ext cx="6297884" cy="5277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5911" y="6507901"/>
            <a:ext cx="440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 – Sonar – No Beliefs(L14D1)]</a:t>
            </a:r>
          </a:p>
        </p:txBody>
      </p:sp>
    </p:spTree>
    <p:extLst>
      <p:ext uri="{BB962C8B-B14F-4D97-AF65-F5344CB8AC3E}">
        <p14:creationId xmlns:p14="http://schemas.microsoft.com/office/powerpoint/2010/main" val="3699334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– Sonar</a:t>
            </a:r>
          </a:p>
        </p:txBody>
      </p:sp>
      <p:pic>
        <p:nvPicPr>
          <p:cNvPr id="5" name="Pacman sonar (P4) -- with belie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2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Quiz: are Markov models a special case of Bayes nets?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 and no!</a:t>
            </a:r>
          </a:p>
          <a:p>
            <a:r>
              <a:rPr lang="en-US" dirty="0"/>
              <a:t>Yes:</a:t>
            </a:r>
          </a:p>
          <a:p>
            <a:pPr lvl="1"/>
            <a:r>
              <a:rPr lang="en-US" dirty="0"/>
              <a:t>Directed acyclic graph, joint = product of conditionals</a:t>
            </a:r>
          </a:p>
          <a:p>
            <a:r>
              <a:rPr lang="en-US" dirty="0"/>
              <a:t>No:</a:t>
            </a:r>
          </a:p>
          <a:p>
            <a:pPr lvl="1"/>
            <a:r>
              <a:rPr lang="en-US" dirty="0"/>
              <a:t>Infinitely many variables (unless we truncate)</a:t>
            </a:r>
          </a:p>
          <a:p>
            <a:pPr lvl="1"/>
            <a:r>
              <a:rPr lang="en-US" dirty="0"/>
              <a:t>Repetition of transition model not part of standard Bayes net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Random walk in one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82801"/>
            <a:ext cx="12192000" cy="3814764"/>
          </a:xfrm>
        </p:spPr>
        <p:txBody>
          <a:bodyPr/>
          <a:lstStyle/>
          <a:p>
            <a:r>
              <a:rPr lang="en-US" sz="2800" dirty="0"/>
              <a:t>State: location on the unbounded integer line</a:t>
            </a:r>
          </a:p>
          <a:p>
            <a:r>
              <a:rPr lang="en-US" sz="2800" dirty="0"/>
              <a:t>Initial probability: starts at 0</a:t>
            </a:r>
          </a:p>
          <a:p>
            <a:r>
              <a:rPr lang="en-US" sz="2800" dirty="0"/>
              <a:t>Transition model: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 =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k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=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k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±1) = 0.5 </a:t>
            </a:r>
          </a:p>
          <a:p>
            <a:r>
              <a:rPr lang="en-US" sz="2800" dirty="0"/>
              <a:t>Applications: particle motion in crystals, stock prices, gambling, genetics, etc.</a:t>
            </a:r>
          </a:p>
          <a:p>
            <a:r>
              <a:rPr lang="en-US" sz="2800" dirty="0"/>
              <a:t>Questions: </a:t>
            </a:r>
          </a:p>
          <a:p>
            <a:pPr lvl="1"/>
            <a:r>
              <a:rPr lang="en-US" sz="2400" dirty="0"/>
              <a:t>How far does it get as a function of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/>
              <a:t>?</a:t>
            </a:r>
          </a:p>
          <a:p>
            <a:pPr lvl="2"/>
            <a:r>
              <a:rPr lang="en-US" sz="2000" dirty="0"/>
              <a:t>Expected distance is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(√</a:t>
            </a:r>
            <a:r>
              <a:rPr lang="en-US" sz="2000" i="1" dirty="0">
                <a:solidFill>
                  <a:srgbClr val="CC00CC"/>
                </a:solidFill>
              </a:rPr>
              <a:t>t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sz="2400" dirty="0"/>
              <a:t>Does it get back to 0 or can it go off for ever and not come back?</a:t>
            </a:r>
          </a:p>
          <a:p>
            <a:pPr lvl="2"/>
            <a:r>
              <a:rPr lang="en-US" sz="2000" dirty="0"/>
              <a:t>In 1D and 2D, returns </a:t>
            </a:r>
            <a:r>
              <a:rPr lang="en-US" sz="2000" dirty="0" err="1"/>
              <a:t>w.p</a:t>
            </a:r>
            <a:r>
              <a:rPr lang="en-US" sz="2000" dirty="0"/>
              <a:t>. 1; in 3D, returns </a:t>
            </a:r>
            <a:r>
              <a:rPr lang="en-US" sz="2000" dirty="0" err="1"/>
              <a:t>w.p</a:t>
            </a:r>
            <a:r>
              <a:rPr lang="en-US" sz="2000" dirty="0"/>
              <a:t>. 0.34053733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828800" y="1308100"/>
            <a:ext cx="9448800" cy="636032"/>
            <a:chOff x="1828800" y="1409700"/>
            <a:chExt cx="9448800" cy="6360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828800" y="1524000"/>
              <a:ext cx="9448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958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818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2390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674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4102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962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1534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9530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267200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15487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72687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9887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63287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11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783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355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927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210300" y="1409700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>
              <a:stCxn id="30" idx="6"/>
            </p:cNvCxnSpPr>
            <p:nvPr/>
          </p:nvCxnSpPr>
          <p:spPr>
            <a:xfrm flipV="1">
              <a:off x="6438900" y="1511300"/>
              <a:ext cx="406400" cy="1270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0" idx="2"/>
            </p:cNvCxnSpPr>
            <p:nvPr/>
          </p:nvCxnSpPr>
          <p:spPr>
            <a:xfrm flipH="1">
              <a:off x="5778500" y="1524000"/>
              <a:ext cx="431800" cy="1270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48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n-gram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2222499"/>
            <a:ext cx="11379200" cy="4241801"/>
          </a:xfrm>
        </p:spPr>
        <p:txBody>
          <a:bodyPr/>
          <a:lstStyle/>
          <a:p>
            <a:r>
              <a:rPr lang="en-US" sz="2800" dirty="0"/>
              <a:t>State: word at position </a:t>
            </a:r>
            <a:r>
              <a:rPr lang="en-US" sz="2800" i="1" dirty="0">
                <a:solidFill>
                  <a:srgbClr val="CC00CC"/>
                </a:solidFill>
              </a:rPr>
              <a:t>t</a:t>
            </a:r>
            <a:r>
              <a:rPr lang="en-US" sz="2800" dirty="0"/>
              <a:t> in text (can also build letter n-grams)</a:t>
            </a:r>
          </a:p>
          <a:p>
            <a:r>
              <a:rPr lang="en-US" sz="2800" dirty="0"/>
              <a:t>Transition model (probabilities come from empirical frequencies):</a:t>
            </a:r>
          </a:p>
          <a:p>
            <a:pPr lvl="1"/>
            <a:r>
              <a:rPr lang="en-US" sz="2400" dirty="0"/>
              <a:t>Unigram (zero-order):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Word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=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</a:p>
          <a:p>
            <a:pPr lvl="2"/>
            <a:r>
              <a:rPr lang="en-US" sz="2000" dirty="0"/>
              <a:t>“logical are as are confusion a may right tries agent goal the was . . .”</a:t>
            </a:r>
            <a:endParaRPr lang="en-US" sz="20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/>
            <a:r>
              <a:rPr lang="en-US" sz="2400" dirty="0"/>
              <a:t>Bigram (first-order):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Word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=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Word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=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j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  <a:p>
            <a:pPr lvl="2"/>
            <a:r>
              <a:rPr lang="en-US" sz="2000" dirty="0">
                <a:latin typeface="Calibri"/>
                <a:cs typeface="Calibri"/>
              </a:rPr>
              <a:t> “</a:t>
            </a:r>
            <a:r>
              <a:rPr lang="en-US" sz="2000" dirty="0"/>
              <a:t>systems are very similar computational approach would be represented . . .”</a:t>
            </a:r>
            <a:endParaRPr lang="en-US" sz="20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/>
            <a:r>
              <a:rPr lang="en-US" sz="2400" dirty="0"/>
              <a:t>Trigram (second-order):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Word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= 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i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Word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=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j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,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Word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-2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=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k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</a:p>
          <a:p>
            <a:pPr lvl="2"/>
            <a:r>
              <a:rPr lang="en-US" sz="2000" dirty="0"/>
              <a:t>“planning and scheduling are integrated the success of naive </a:t>
            </a:r>
            <a:r>
              <a:rPr lang="en-US" sz="2000" dirty="0" err="1"/>
              <a:t>bayes</a:t>
            </a:r>
            <a:r>
              <a:rPr lang="en-US" sz="2000" dirty="0"/>
              <a:t> model is . . .”</a:t>
            </a:r>
          </a:p>
          <a:p>
            <a:r>
              <a:rPr lang="en-US" sz="2800" dirty="0">
                <a:solidFill>
                  <a:srgbClr val="000090"/>
                </a:solidFill>
                <a:latin typeface="Calibri"/>
                <a:cs typeface="Calibri"/>
              </a:rPr>
              <a:t>Applications: text classification, spam detection, author identification, language classification, speech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6900" y="1219200"/>
            <a:ext cx="11232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call ourselves </a:t>
            </a:r>
            <a:r>
              <a:rPr lang="en-US" i="1" dirty="0"/>
              <a:t>Homo sapiens</a:t>
            </a:r>
            <a:r>
              <a:rPr lang="en-US" dirty="0"/>
              <a:t>—man the wise—because our </a:t>
            </a:r>
            <a:r>
              <a:rPr lang="en-US" b="1" dirty="0"/>
              <a:t>intelligence </a:t>
            </a:r>
            <a:r>
              <a:rPr lang="en-US" dirty="0"/>
              <a:t>is so important to us. </a:t>
            </a:r>
          </a:p>
          <a:p>
            <a:r>
              <a:rPr lang="en-US" dirty="0"/>
              <a:t>For thousands of years, we have tried to understand </a:t>
            </a:r>
            <a:r>
              <a:rPr lang="en-US" i="1" dirty="0"/>
              <a:t>how we think</a:t>
            </a:r>
            <a:r>
              <a:rPr lang="en-US" dirty="0"/>
              <a:t>; that is, how a mere handful of matter can </a:t>
            </a:r>
          </a:p>
          <a:p>
            <a:r>
              <a:rPr lang="en-US" dirty="0"/>
              <a:t>perceive, understand, predict, and manipulate a world far larger and more complicated than itself. 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Web 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State: URL visited at step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r>
              <a:rPr lang="en-US" dirty="0"/>
              <a:t>Transition model:</a:t>
            </a:r>
          </a:p>
          <a:p>
            <a:pPr lvl="1"/>
            <a:r>
              <a:rPr lang="en-US" dirty="0"/>
              <a:t>With probability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/>
              <a:t>, choose an outgoing link at random</a:t>
            </a:r>
          </a:p>
          <a:p>
            <a:pPr lvl="1"/>
            <a:r>
              <a:rPr lang="en-US" dirty="0"/>
              <a:t>With probability </a:t>
            </a:r>
            <a:r>
              <a:rPr lang="en-US" dirty="0">
                <a:solidFill>
                  <a:srgbClr val="CC00CC"/>
                </a:solidFill>
              </a:rPr>
              <a:t>(1-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, choose an arbitrary new page</a:t>
            </a:r>
          </a:p>
          <a:p>
            <a:r>
              <a:rPr lang="en-US" dirty="0"/>
              <a:t>Question: What is the </a:t>
            </a:r>
            <a:r>
              <a:rPr lang="en-US" b="1" i="1" dirty="0">
                <a:solidFill>
                  <a:srgbClr val="FF0000"/>
                </a:solidFill>
              </a:rPr>
              <a:t>stationary distribution</a:t>
            </a:r>
            <a:r>
              <a:rPr lang="en-US" dirty="0"/>
              <a:t> over pages?</a:t>
            </a:r>
          </a:p>
          <a:p>
            <a:pPr lvl="1"/>
            <a:r>
              <a:rPr lang="en-US" dirty="0"/>
              <a:t>I.e., if the process runs forever, what fraction of time does it spend in any given page?</a:t>
            </a:r>
          </a:p>
          <a:p>
            <a:r>
              <a:rPr lang="en-US" dirty="0"/>
              <a:t>Application: Google page 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4759320"/>
            <a:ext cx="4254499" cy="20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Weather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4267200" cy="8382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States {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rain, sun</a:t>
            </a:r>
            <a:r>
              <a:rPr lang="en-US" sz="2800" dirty="0">
                <a:ea typeface="ＭＳ Ｐゴシック" pitchFamily="34" charset="-128"/>
              </a:rPr>
              <a:t>}</a:t>
            </a:r>
          </a:p>
          <a:p>
            <a:pPr marL="457176" lvl="1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853113" y="5057775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rain</a:t>
            </a: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7300913" y="5057775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8677" name="AutoShape 6"/>
          <p:cNvCxnSpPr>
            <a:cxnSpLocks noChangeShapeType="1"/>
            <a:stCxn id="28675" idx="0"/>
            <a:endCxn id="28676" idx="0"/>
          </p:cNvCxnSpPr>
          <p:nvPr/>
        </p:nvCxnSpPr>
        <p:spPr bwMode="auto">
          <a:xfrm rot="5400000" flipV="1">
            <a:off x="6881019" y="4320381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78" name="AutoShape 7"/>
          <p:cNvCxnSpPr>
            <a:cxnSpLocks noChangeShapeType="1"/>
            <a:stCxn id="28676" idx="4"/>
            <a:endCxn id="28675" idx="4"/>
          </p:cNvCxnSpPr>
          <p:nvPr/>
        </p:nvCxnSpPr>
        <p:spPr bwMode="auto">
          <a:xfrm rot="5400000">
            <a:off x="6881019" y="4958556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79" name="AutoShape 8"/>
          <p:cNvCxnSpPr>
            <a:cxnSpLocks noChangeShapeType="1"/>
            <a:stCxn id="28676" idx="7"/>
            <a:endCxn id="28676" idx="6"/>
          </p:cNvCxnSpPr>
          <p:nvPr/>
        </p:nvCxnSpPr>
        <p:spPr bwMode="auto">
          <a:xfrm rot="5400000" flipV="1">
            <a:off x="7758113" y="5195887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680" name="AutoShape 9"/>
          <p:cNvCxnSpPr>
            <a:cxnSpLocks noChangeShapeType="1"/>
            <a:stCxn id="28675" idx="3"/>
            <a:endCxn id="28675" idx="2"/>
          </p:cNvCxnSpPr>
          <p:nvPr/>
        </p:nvCxnSpPr>
        <p:spPr bwMode="auto">
          <a:xfrm rot="16200000" flipV="1">
            <a:off x="5775325" y="5426075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8153400" y="45100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5638800" y="60483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6629400" y="4676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6629400" y="6200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5" name="AutoShape 14"/>
          <p:cNvSpPr>
            <a:spLocks noChangeArrowheads="1"/>
          </p:cNvSpPr>
          <p:nvPr/>
        </p:nvSpPr>
        <p:spPr bwMode="auto">
          <a:xfrm>
            <a:off x="5562600" y="3810000"/>
            <a:ext cx="6019800" cy="457200"/>
          </a:xfrm>
          <a:prstGeom prst="wedgeRectCallout">
            <a:avLst>
              <a:gd name="adj1" fmla="val -49866"/>
              <a:gd name="adj2" fmla="val -2607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Two new ways of representing the same CPT</a:t>
            </a:r>
          </a:p>
        </p:txBody>
      </p:sp>
      <p:grpSp>
        <p:nvGrpSpPr>
          <p:cNvPr id="28687" name="Group 1"/>
          <p:cNvGrpSpPr>
            <a:grpSpLocks/>
          </p:cNvGrpSpPr>
          <p:nvPr/>
        </p:nvGrpSpPr>
        <p:grpSpPr bwMode="auto">
          <a:xfrm>
            <a:off x="8839200" y="5029200"/>
            <a:ext cx="2133600" cy="1066800"/>
            <a:chOff x="2057400" y="3260725"/>
            <a:chExt cx="2133600" cy="1066800"/>
          </a:xfrm>
        </p:grpSpPr>
        <p:sp>
          <p:nvSpPr>
            <p:cNvPr id="28718" name="Rectangle 7"/>
            <p:cNvSpPr>
              <a:spLocks noChangeArrowheads="1"/>
            </p:cNvSpPr>
            <p:nvPr/>
          </p:nvSpPr>
          <p:spPr bwMode="auto">
            <a:xfrm>
              <a:off x="20574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19" name="Rectangle 8"/>
            <p:cNvSpPr>
              <a:spLocks noChangeArrowheads="1"/>
            </p:cNvSpPr>
            <p:nvPr/>
          </p:nvSpPr>
          <p:spPr bwMode="auto">
            <a:xfrm>
              <a:off x="20574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28720" name="Rectangle 9"/>
            <p:cNvSpPr>
              <a:spLocks noChangeArrowheads="1"/>
            </p:cNvSpPr>
            <p:nvPr/>
          </p:nvSpPr>
          <p:spPr bwMode="auto">
            <a:xfrm>
              <a:off x="35052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21" name="Rectangle 10"/>
            <p:cNvSpPr>
              <a:spLocks noChangeArrowheads="1"/>
            </p:cNvSpPr>
            <p:nvPr/>
          </p:nvSpPr>
          <p:spPr bwMode="auto">
            <a:xfrm>
              <a:off x="35052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28722" name="AutoShape 15"/>
            <p:cNvCxnSpPr>
              <a:cxnSpLocks noChangeShapeType="1"/>
              <a:stCxn id="28718" idx="3"/>
              <a:endCxn id="28720" idx="1"/>
            </p:cNvCxnSpPr>
            <p:nvPr/>
          </p:nvCxnSpPr>
          <p:spPr bwMode="auto">
            <a:xfrm>
              <a:off x="2743200" y="34512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6"/>
            <p:cNvCxnSpPr>
              <a:cxnSpLocks noChangeShapeType="1"/>
              <a:stCxn id="28718" idx="3"/>
              <a:endCxn id="28721" idx="1"/>
            </p:cNvCxnSpPr>
            <p:nvPr/>
          </p:nvCxnSpPr>
          <p:spPr bwMode="auto">
            <a:xfrm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7"/>
            <p:cNvCxnSpPr>
              <a:cxnSpLocks noChangeShapeType="1"/>
              <a:stCxn id="28719" idx="3"/>
              <a:endCxn id="28720" idx="1"/>
            </p:cNvCxnSpPr>
            <p:nvPr/>
          </p:nvCxnSpPr>
          <p:spPr bwMode="auto">
            <a:xfrm flipV="1"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5" name="AutoShape 18"/>
            <p:cNvCxnSpPr>
              <a:cxnSpLocks noChangeShapeType="1"/>
              <a:stCxn id="28719" idx="3"/>
              <a:endCxn id="28721" idx="1"/>
            </p:cNvCxnSpPr>
            <p:nvPr/>
          </p:nvCxnSpPr>
          <p:spPr bwMode="auto">
            <a:xfrm>
              <a:off x="2743200" y="41370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688" name="Text Box 12"/>
          <p:cNvSpPr txBox="1">
            <a:spLocks noChangeArrowheads="1"/>
          </p:cNvSpPr>
          <p:nvPr/>
        </p:nvSpPr>
        <p:spPr bwMode="auto">
          <a:xfrm>
            <a:off x="9829800" y="5181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9" name="Text Box 10"/>
          <p:cNvSpPr txBox="1">
            <a:spLocks noChangeArrowheads="1"/>
          </p:cNvSpPr>
          <p:nvPr/>
        </p:nvSpPr>
        <p:spPr bwMode="auto">
          <a:xfrm>
            <a:off x="9829800" y="4814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90" name="Text Box 10"/>
          <p:cNvSpPr txBox="1">
            <a:spLocks noChangeArrowheads="1"/>
          </p:cNvSpPr>
          <p:nvPr/>
        </p:nvSpPr>
        <p:spPr bwMode="auto">
          <a:xfrm>
            <a:off x="9829800" y="5943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91" name="Text Box 10"/>
          <p:cNvSpPr txBox="1">
            <a:spLocks noChangeArrowheads="1"/>
          </p:cNvSpPr>
          <p:nvPr/>
        </p:nvSpPr>
        <p:spPr bwMode="auto">
          <a:xfrm>
            <a:off x="9829800" y="5500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308578"/>
              </p:ext>
            </p:extLst>
          </p:nvPr>
        </p:nvGraphicFramePr>
        <p:xfrm>
          <a:off x="1143001" y="51054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0" y="2286000"/>
            <a:ext cx="4724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>
                <a:ea typeface="ＭＳ Ｐゴシック" pitchFamily="34" charset="-128"/>
              </a:rPr>
              <a:t>Initial distribution 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endParaRPr lang="en-US" sz="2800" dirty="0">
              <a:ea typeface="ＭＳ Ｐゴシック" pitchFamily="34" charset="-128"/>
            </a:endParaRPr>
          </a:p>
          <a:p>
            <a:pPr lvl="2"/>
            <a:endParaRPr lang="en-US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sz="2800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dirty="0"/>
          </a:p>
          <a:p>
            <a:pPr marL="342882" lvl="1" indent="-342882">
              <a:buClr>
                <a:schemeClr val="accent2"/>
              </a:buClr>
            </a:pP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Transition model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dirty="0"/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0"/>
            <a:ext cx="5298851" cy="2266947"/>
          </a:xfrm>
          <a:prstGeom prst="rect">
            <a:avLst/>
          </a:prstGeom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655971"/>
              </p:ext>
            </p:extLst>
          </p:nvPr>
        </p:nvGraphicFramePr>
        <p:xfrm>
          <a:off x="1295400" y="2971800"/>
          <a:ext cx="1752599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13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1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/>
      <p:bldP spid="28676" grpId="0" animBg="1"/>
      <p:bldP spid="28681" grpId="0"/>
      <p:bldP spid="28682" grpId="0"/>
      <p:bldP spid="28683" grpId="0"/>
      <p:bldP spid="28684" grpId="0"/>
      <p:bldP spid="28685" grpId="0" animBg="1"/>
      <p:bldP spid="28688" grpId="0"/>
      <p:bldP spid="28689" grpId="0"/>
      <p:bldP spid="28690" grpId="0"/>
      <p:bldP spid="286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0: &lt;0.5,0.5&gt;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weather like at time 1?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0.5&lt;0.9,0.1&gt; + 0.5&lt;0.3,0.7&gt; = &lt;0.6,0.4&gt;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613982"/>
              </p:ext>
            </p:extLst>
          </p:nvPr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1181100"/>
            <a:ext cx="448083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0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PABBEEL@W80480ZJATPT3PP7" val="410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90042</TotalTime>
  <Words>2425</Words>
  <Application>Microsoft Macintosh PowerPoint</Application>
  <PresentationFormat>Widescreen</PresentationFormat>
  <Paragraphs>495</Paragraphs>
  <Slides>34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cmsy10</vt:lpstr>
      <vt:lpstr>Times New Roman</vt:lpstr>
      <vt:lpstr>Wingdings</vt:lpstr>
      <vt:lpstr>dan-berkeley-nlp-v1</vt:lpstr>
      <vt:lpstr>CS 188: Artificial Intelligence </vt:lpstr>
      <vt:lpstr>Uncertainty and Time</vt:lpstr>
      <vt:lpstr>Markov Models (aka Markov chain/process)</vt:lpstr>
      <vt:lpstr>Quiz: are Markov models a special case of Bayes nets?</vt:lpstr>
      <vt:lpstr>Example: Random walk in one dimension</vt:lpstr>
      <vt:lpstr>Example: n-gram models</vt:lpstr>
      <vt:lpstr>Example: Web browsing</vt:lpstr>
      <vt:lpstr>Example: Weather</vt:lpstr>
      <vt:lpstr>Weather prediction</vt:lpstr>
      <vt:lpstr>Weather prediction, contd.</vt:lpstr>
      <vt:lpstr>Weather prediction, contd.</vt:lpstr>
      <vt:lpstr>Forward algorithm (simple form)</vt:lpstr>
      <vt:lpstr>And the same thing in linear algebra</vt:lpstr>
      <vt:lpstr>Stationary Distributions</vt:lpstr>
      <vt:lpstr>Hidden Markov Models</vt:lpstr>
      <vt:lpstr>Hidden Markov Models</vt:lpstr>
      <vt:lpstr>Example: Weather HMM</vt:lpstr>
      <vt:lpstr>HMM as probability model</vt:lpstr>
      <vt:lpstr>Real HMM Examples</vt:lpstr>
      <vt:lpstr>Inference tasks</vt:lpstr>
      <vt:lpstr>Filtering / Monitoring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Filtering algorithm</vt:lpstr>
      <vt:lpstr>Filtering algorithm</vt:lpstr>
      <vt:lpstr>Filtering algorithm</vt:lpstr>
      <vt:lpstr>And the same thing in linear algebra</vt:lpstr>
      <vt:lpstr>Example: Weather HMM</vt:lpstr>
      <vt:lpstr>Pacman – Hunting Invisible Ghosts with Sonar</vt:lpstr>
      <vt:lpstr>Video of Demo Pacman – Sonar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4206</cp:revision>
  <cp:lastPrinted>2014-03-04T18:42:06Z</cp:lastPrinted>
  <dcterms:created xsi:type="dcterms:W3CDTF">2004-08-27T04:16:05Z</dcterms:created>
  <dcterms:modified xsi:type="dcterms:W3CDTF">2021-03-03T07:53:49Z</dcterms:modified>
</cp:coreProperties>
</file>